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75" r:id="rId3"/>
    <p:sldId id="304" r:id="rId4"/>
    <p:sldId id="321" r:id="rId5"/>
    <p:sldId id="305" r:id="rId6"/>
    <p:sldId id="303" r:id="rId7"/>
    <p:sldId id="289" r:id="rId8"/>
    <p:sldId id="291" r:id="rId9"/>
    <p:sldId id="306" r:id="rId10"/>
    <p:sldId id="307" r:id="rId11"/>
    <p:sldId id="308" r:id="rId12"/>
    <p:sldId id="262" r:id="rId13"/>
    <p:sldId id="263" r:id="rId14"/>
    <p:sldId id="264" r:id="rId15"/>
    <p:sldId id="265" r:id="rId16"/>
    <p:sldId id="266" r:id="rId17"/>
    <p:sldId id="267" r:id="rId18"/>
    <p:sldId id="309" r:id="rId19"/>
    <p:sldId id="310" r:id="rId20"/>
    <p:sldId id="288" r:id="rId21"/>
    <p:sldId id="311" r:id="rId22"/>
    <p:sldId id="315" r:id="rId23"/>
    <p:sldId id="316" r:id="rId24"/>
    <p:sldId id="320" r:id="rId25"/>
    <p:sldId id="280" r:id="rId26"/>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66"/>
    <a:srgbClr val="F0A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161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DF9FB-D7FF-4D39-876E-CB6852CC4538}" type="datetimeFigureOut">
              <a:rPr lang="es-CO" smtClean="0"/>
              <a:t>24/09/2019</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B46A6-9369-4F05-8E8D-1444C65195C7}" type="slidenum">
              <a:rPr lang="es-CO" smtClean="0"/>
              <a:t>‹Nº›</a:t>
            </a:fld>
            <a:endParaRPr lang="es-CO"/>
          </a:p>
        </p:txBody>
      </p:sp>
    </p:spTree>
    <p:extLst>
      <p:ext uri="{BB962C8B-B14F-4D97-AF65-F5344CB8AC3E}">
        <p14:creationId xmlns:p14="http://schemas.microsoft.com/office/powerpoint/2010/main" val="99241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24/09/2019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982761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24/09/2019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16331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24/09/2019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280074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24/09/2019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459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D187423A-459D-4FE4-B4F1-86C4EC2F489F}" type="datetimeFigureOut">
              <a:rPr lang="es-CO" smtClean="0"/>
              <a:t>24/09/2019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567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187423A-459D-4FE4-B4F1-86C4EC2F489F}"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9776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187423A-459D-4FE4-B4F1-86C4EC2F489F}" type="datetimeFigureOut">
              <a:rPr lang="es-CO" smtClean="0"/>
              <a:t>24/09/2019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1379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187423A-459D-4FE4-B4F1-86C4EC2F489F}" type="datetimeFigureOut">
              <a:rPr lang="es-CO" smtClean="0"/>
              <a:t>24/09/2019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97557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87423A-459D-4FE4-B4F1-86C4EC2F489F}" type="datetimeFigureOut">
              <a:rPr lang="es-CO" smtClean="0"/>
              <a:t>24/09/2019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820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6713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24/09/2019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1748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87423A-459D-4FE4-B4F1-86C4EC2F489F}" type="datetimeFigureOut">
              <a:rPr lang="es-CO" smtClean="0"/>
              <a:t>24/09/2019</a:t>
            </a:fld>
            <a:endParaRPr lang="es-CO"/>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6DA91-5E9A-439D-9EA5-2E2E59F3AC9A}" type="slidenum">
              <a:rPr lang="es-CO" smtClean="0"/>
              <a:t>‹Nº›</a:t>
            </a:fld>
            <a:endParaRPr lang="es-CO"/>
          </a:p>
        </p:txBody>
      </p:sp>
    </p:spTree>
    <p:extLst>
      <p:ext uri="{BB962C8B-B14F-4D97-AF65-F5344CB8AC3E}">
        <p14:creationId xmlns:p14="http://schemas.microsoft.com/office/powerpoint/2010/main" val="1006675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direct.com/topics/computer-science/geospatial-data"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sgeography.com/free-global-land-cover-land-use-data/"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sgeography.com/horizontal-datum/"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sgeography.com/wp-content/uploads/2015/11/vector-layer.p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198408" y="438036"/>
            <a:ext cx="8705812" cy="110251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3300" b="1" dirty="0"/>
              <a:t>ANÁLISIS DE DATOS ESPACIALES</a:t>
            </a:r>
          </a:p>
          <a:p>
            <a:pPr algn="r"/>
            <a:endParaRPr lang="es-CO" sz="3300" b="1" dirty="0"/>
          </a:p>
          <a:p>
            <a:pPr algn="r"/>
            <a:endParaRPr lang="es-CO" sz="3300" b="1" dirty="0"/>
          </a:p>
          <a:p>
            <a:pPr algn="r"/>
            <a:endParaRPr lang="es-CO" sz="1050" b="1" dirty="0"/>
          </a:p>
          <a:p>
            <a:pPr algn="r"/>
            <a:r>
              <a:rPr lang="es-CO" sz="2400" b="1" dirty="0"/>
              <a:t>EDIER V. ARISTIZÁBAL G.</a:t>
            </a:r>
          </a:p>
          <a:p>
            <a:pPr algn="r">
              <a:lnSpc>
                <a:spcPct val="150000"/>
              </a:lnSpc>
            </a:pPr>
            <a:r>
              <a:rPr lang="es-CO" sz="1350" dirty="0"/>
              <a:t>Ing. Geólogo (Universidad Nacional de Colombia)</a:t>
            </a:r>
          </a:p>
          <a:p>
            <a:pPr algn="r">
              <a:lnSpc>
                <a:spcPct val="150000"/>
              </a:lnSpc>
            </a:pPr>
            <a:r>
              <a:rPr lang="es-CO" sz="1350" dirty="0"/>
              <a:t>Esp. en Gestión de Riesgos Geológicos (Universidad de Ginebra – Suiza)</a:t>
            </a:r>
          </a:p>
          <a:p>
            <a:pPr algn="r">
              <a:lnSpc>
                <a:spcPct val="150000"/>
              </a:lnSpc>
            </a:pPr>
            <a:r>
              <a:rPr lang="es-CO" sz="1350" dirty="0" err="1"/>
              <a:t>MSc</a:t>
            </a:r>
            <a:r>
              <a:rPr lang="es-CO" sz="1350" dirty="0"/>
              <a:t>. en </a:t>
            </a:r>
            <a:r>
              <a:rPr lang="es-CO" sz="1350" dirty="0" err="1"/>
              <a:t>Geociencias</a:t>
            </a:r>
            <a:r>
              <a:rPr lang="es-CO" sz="1350" dirty="0"/>
              <a:t> (Universidad de Shimane – Japón)</a:t>
            </a:r>
          </a:p>
          <a:p>
            <a:pPr algn="r">
              <a:lnSpc>
                <a:spcPct val="150000"/>
              </a:lnSpc>
            </a:pPr>
            <a:r>
              <a:rPr lang="es-CO" sz="1350" dirty="0"/>
              <a:t>PhD. en Ingeniería (Universidad Nacional de Colombia)</a:t>
            </a:r>
          </a:p>
          <a:p>
            <a:pPr algn="r">
              <a:lnSpc>
                <a:spcPct val="150000"/>
              </a:lnSpc>
            </a:pPr>
            <a:endParaRPr lang="es-CO" sz="1350" dirty="0"/>
          </a:p>
          <a:p>
            <a:pPr algn="r">
              <a:lnSpc>
                <a:spcPct val="150000"/>
              </a:lnSpc>
            </a:pPr>
            <a:endParaRPr lang="es-CO" sz="1350" dirty="0"/>
          </a:p>
          <a:p>
            <a:pPr algn="r">
              <a:lnSpc>
                <a:spcPct val="150000"/>
              </a:lnSpc>
            </a:pPr>
            <a:r>
              <a:rPr lang="es-CO" sz="1350" dirty="0"/>
              <a:t>Universidad Nacional de Colombia</a:t>
            </a:r>
          </a:p>
          <a:p>
            <a:pPr algn="r">
              <a:lnSpc>
                <a:spcPct val="150000"/>
              </a:lnSpc>
            </a:pPr>
            <a:r>
              <a:rPr lang="es-CO" sz="1350" dirty="0"/>
              <a:t>Facultad de Minas</a:t>
            </a:r>
          </a:p>
          <a:p>
            <a:pPr algn="r">
              <a:lnSpc>
                <a:spcPct val="150000"/>
              </a:lnSpc>
            </a:pPr>
            <a:r>
              <a:rPr lang="es-CO" sz="1350" dirty="0"/>
              <a:t>Departamento de </a:t>
            </a:r>
            <a:r>
              <a:rPr lang="es-CO" sz="1350" dirty="0" err="1"/>
              <a:t>Geociencias</a:t>
            </a:r>
            <a:endParaRPr lang="es-CO" sz="1350" dirty="0"/>
          </a:p>
          <a:p>
            <a:pPr algn="r"/>
            <a:endParaRPr lang="es-CO" sz="1350" b="1" dirty="0"/>
          </a:p>
          <a:p>
            <a:pPr algn="r"/>
            <a:endParaRPr lang="es-CO" sz="1350" b="1" dirty="0"/>
          </a:p>
          <a:p>
            <a:pPr algn="r"/>
            <a:endParaRPr lang="es-CO" sz="135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808973" y="4813184"/>
            <a:ext cx="3317645" cy="1333616"/>
          </a:xfrm>
          <a:prstGeom prst="rect">
            <a:avLst/>
          </a:prstGeom>
        </p:spPr>
      </p:pic>
    </p:spTree>
    <p:extLst>
      <p:ext uri="{BB962C8B-B14F-4D97-AF65-F5344CB8AC3E}">
        <p14:creationId xmlns:p14="http://schemas.microsoft.com/office/powerpoint/2010/main" val="119466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BD8A109-7A1D-4409-9FD8-1D3EB87DBF68}"/>
              </a:ext>
            </a:extLst>
          </p:cNvPr>
          <p:cNvSpPr/>
          <p:nvPr/>
        </p:nvSpPr>
        <p:spPr>
          <a:xfrm>
            <a:off x="68360" y="14609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pic>
        <p:nvPicPr>
          <p:cNvPr id="3" name="Picture 2">
            <a:extLst>
              <a:ext uri="{FF2B5EF4-FFF2-40B4-BE49-F238E27FC236}">
                <a16:creationId xmlns:a16="http://schemas.microsoft.com/office/drawing/2014/main" xmlns="" id="{23D66A81-E1C5-4DD0-A885-BE1E0D595018}"/>
              </a:ext>
            </a:extLst>
          </p:cNvPr>
          <p:cNvPicPr>
            <a:picLocks noChangeAspect="1"/>
          </p:cNvPicPr>
          <p:nvPr/>
        </p:nvPicPr>
        <p:blipFill rotWithShape="1">
          <a:blip r:embed="rId2"/>
          <a:srcRect l="8032" t="12725" r="9473" b="3497"/>
          <a:stretch/>
        </p:blipFill>
        <p:spPr>
          <a:xfrm>
            <a:off x="192157" y="881270"/>
            <a:ext cx="8739808" cy="5547328"/>
          </a:xfrm>
          <a:prstGeom prst="rect">
            <a:avLst/>
          </a:prstGeom>
        </p:spPr>
      </p:pic>
    </p:spTree>
    <p:extLst>
      <p:ext uri="{BB962C8B-B14F-4D97-AF65-F5344CB8AC3E}">
        <p14:creationId xmlns:p14="http://schemas.microsoft.com/office/powerpoint/2010/main" val="182799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C6F2E95-824B-4946-9D5C-2A7CA9377349}"/>
              </a:ext>
            </a:extLst>
          </p:cNvPr>
          <p:cNvSpPr/>
          <p:nvPr/>
        </p:nvSpPr>
        <p:spPr>
          <a:xfrm>
            <a:off x="114743" y="126212"/>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pic>
        <p:nvPicPr>
          <p:cNvPr id="3" name="Picture 2">
            <a:extLst>
              <a:ext uri="{FF2B5EF4-FFF2-40B4-BE49-F238E27FC236}">
                <a16:creationId xmlns:a16="http://schemas.microsoft.com/office/drawing/2014/main" xmlns="" id="{210FE308-AE03-4D82-8219-0098B8905548}"/>
              </a:ext>
            </a:extLst>
          </p:cNvPr>
          <p:cNvPicPr>
            <a:picLocks noChangeAspect="1"/>
          </p:cNvPicPr>
          <p:nvPr/>
        </p:nvPicPr>
        <p:blipFill rotWithShape="1">
          <a:blip r:embed="rId2"/>
          <a:srcRect l="8132" t="13221" r="9340" b="5748"/>
          <a:stretch/>
        </p:blipFill>
        <p:spPr>
          <a:xfrm>
            <a:off x="324677" y="921026"/>
            <a:ext cx="8594036" cy="5273804"/>
          </a:xfrm>
          <a:prstGeom prst="rect">
            <a:avLst/>
          </a:prstGeom>
        </p:spPr>
      </p:pic>
    </p:spTree>
    <p:extLst>
      <p:ext uri="{BB962C8B-B14F-4D97-AF65-F5344CB8AC3E}">
        <p14:creationId xmlns:p14="http://schemas.microsoft.com/office/powerpoint/2010/main" val="387529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9164839-836D-4E3B-8108-63A7640F065C}"/>
              </a:ext>
            </a:extLst>
          </p:cNvPr>
          <p:cNvPicPr>
            <a:picLocks noChangeAspect="1"/>
          </p:cNvPicPr>
          <p:nvPr/>
        </p:nvPicPr>
        <p:blipFill rotWithShape="1">
          <a:blip r:embed="rId2"/>
          <a:srcRect l="7971" t="11804" r="8776" b="5234"/>
          <a:stretch/>
        </p:blipFill>
        <p:spPr>
          <a:xfrm>
            <a:off x="311426" y="828259"/>
            <a:ext cx="8521148" cy="5307177"/>
          </a:xfrm>
          <a:prstGeom prst="rect">
            <a:avLst/>
          </a:prstGeom>
        </p:spPr>
      </p:pic>
      <p:sp>
        <p:nvSpPr>
          <p:cNvPr id="3" name="Rectangle 2">
            <a:extLst>
              <a:ext uri="{FF2B5EF4-FFF2-40B4-BE49-F238E27FC236}">
                <a16:creationId xmlns:a16="http://schemas.microsoft.com/office/drawing/2014/main" xmlns="" id="{C28158A9-B595-4448-AC70-CE65AEF85901}"/>
              </a:ext>
            </a:extLst>
          </p:cNvPr>
          <p:cNvSpPr/>
          <p:nvPr/>
        </p:nvSpPr>
        <p:spPr>
          <a:xfrm>
            <a:off x="108116" y="23223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spTree>
    <p:extLst>
      <p:ext uri="{BB962C8B-B14F-4D97-AF65-F5344CB8AC3E}">
        <p14:creationId xmlns:p14="http://schemas.microsoft.com/office/powerpoint/2010/main" val="2470172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A2C99AB-5048-4754-AD67-9609C3ABBDBB}"/>
              </a:ext>
            </a:extLst>
          </p:cNvPr>
          <p:cNvPicPr>
            <a:picLocks noChangeAspect="1"/>
          </p:cNvPicPr>
          <p:nvPr/>
        </p:nvPicPr>
        <p:blipFill rotWithShape="1">
          <a:blip r:embed="rId2"/>
          <a:srcRect l="7730" t="14251" r="9420" b="6264"/>
          <a:stretch/>
        </p:blipFill>
        <p:spPr>
          <a:xfrm>
            <a:off x="152398" y="722243"/>
            <a:ext cx="8806071" cy="5280221"/>
          </a:xfrm>
          <a:prstGeom prst="rect">
            <a:avLst/>
          </a:prstGeom>
        </p:spPr>
      </p:pic>
      <p:sp>
        <p:nvSpPr>
          <p:cNvPr id="3" name="Rectangle 2">
            <a:extLst>
              <a:ext uri="{FF2B5EF4-FFF2-40B4-BE49-F238E27FC236}">
                <a16:creationId xmlns:a16="http://schemas.microsoft.com/office/drawing/2014/main" xmlns="" id="{36A04BDB-8768-49E7-8CE4-58BFF870C650}"/>
              </a:ext>
            </a:extLst>
          </p:cNvPr>
          <p:cNvSpPr/>
          <p:nvPr/>
        </p:nvSpPr>
        <p:spPr>
          <a:xfrm>
            <a:off x="108116" y="23223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spTree>
    <p:extLst>
      <p:ext uri="{BB962C8B-B14F-4D97-AF65-F5344CB8AC3E}">
        <p14:creationId xmlns:p14="http://schemas.microsoft.com/office/powerpoint/2010/main" val="2647594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76C7E9F-3191-42BE-BF97-12A074AC1054}"/>
              </a:ext>
            </a:extLst>
          </p:cNvPr>
          <p:cNvPicPr>
            <a:picLocks noChangeAspect="1"/>
          </p:cNvPicPr>
          <p:nvPr/>
        </p:nvPicPr>
        <p:blipFill rotWithShape="1">
          <a:blip r:embed="rId2"/>
          <a:srcRect l="7891" t="13349" r="9581" b="4461"/>
          <a:stretch/>
        </p:blipFill>
        <p:spPr>
          <a:xfrm>
            <a:off x="198782" y="881269"/>
            <a:ext cx="8627166" cy="5369886"/>
          </a:xfrm>
          <a:prstGeom prst="rect">
            <a:avLst/>
          </a:prstGeom>
        </p:spPr>
      </p:pic>
      <p:sp>
        <p:nvSpPr>
          <p:cNvPr id="3" name="Rectangle 2">
            <a:extLst>
              <a:ext uri="{FF2B5EF4-FFF2-40B4-BE49-F238E27FC236}">
                <a16:creationId xmlns:a16="http://schemas.microsoft.com/office/drawing/2014/main" xmlns="" id="{C04257F5-A44D-44B6-8863-375D0941BCD8}"/>
              </a:ext>
            </a:extLst>
          </p:cNvPr>
          <p:cNvSpPr/>
          <p:nvPr/>
        </p:nvSpPr>
        <p:spPr>
          <a:xfrm>
            <a:off x="108116" y="232230"/>
            <a:ext cx="2864951"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000000"/>
                </a:solidFill>
                <a:latin typeface="Roboto"/>
              </a:rPr>
              <a:t>Vector GIS File Formats:</a:t>
            </a:r>
          </a:p>
        </p:txBody>
      </p:sp>
    </p:spTree>
    <p:extLst>
      <p:ext uri="{BB962C8B-B14F-4D97-AF65-F5344CB8AC3E}">
        <p14:creationId xmlns:p14="http://schemas.microsoft.com/office/powerpoint/2010/main" val="2319953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9C5B2AA-2059-4A12-88B6-78B0D0446FD5}"/>
              </a:ext>
            </a:extLst>
          </p:cNvPr>
          <p:cNvSpPr>
            <a:spLocks noChangeArrowheads="1"/>
          </p:cNvSpPr>
          <p:nvPr/>
        </p:nvSpPr>
        <p:spPr bwMode="auto">
          <a:xfrm>
            <a:off x="0" y="71368"/>
            <a:ext cx="8991600" cy="1454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b="1" dirty="0">
                <a:solidFill>
                  <a:srgbClr val="000000"/>
                </a:solidFill>
                <a:latin typeface="Roboto"/>
              </a:rPr>
              <a:t>Raster GIS File Formats</a:t>
            </a:r>
          </a:p>
          <a:p>
            <a:pPr algn="just" defTabSz="685800"/>
            <a:r>
              <a:rPr lang="en-US" altLang="en-US" dirty="0">
                <a:solidFill>
                  <a:srgbClr val="000000"/>
                </a:solidFill>
                <a:latin typeface="Roboto"/>
              </a:rPr>
              <a:t>  </a:t>
            </a:r>
            <a:endParaRPr lang="en-US" altLang="en-US" dirty="0"/>
          </a:p>
          <a:p>
            <a:pPr algn="just" defTabSz="685800"/>
            <a:r>
              <a:rPr lang="en-US" altLang="en-US" dirty="0">
                <a:solidFill>
                  <a:srgbClr val="000000"/>
                </a:solidFill>
                <a:latin typeface="Roboto"/>
              </a:rPr>
              <a:t>Raster data is made up of pixels (also referred to as grid cells). They are usually regularly-spaced and square but they don’t have to be.</a:t>
            </a:r>
            <a:endParaRPr lang="en-US" altLang="en-US" dirty="0"/>
          </a:p>
          <a:p>
            <a:pPr algn="just" defTabSz="685800"/>
            <a:r>
              <a:rPr lang="en-US" altLang="en-US" dirty="0" err="1">
                <a:solidFill>
                  <a:srgbClr val="000000"/>
                </a:solidFill>
                <a:latin typeface="Roboto"/>
              </a:rPr>
              <a:t>Rasters</a:t>
            </a:r>
            <a:r>
              <a:rPr lang="en-US" altLang="en-US" dirty="0">
                <a:solidFill>
                  <a:srgbClr val="000000"/>
                </a:solidFill>
                <a:latin typeface="Roboto"/>
              </a:rPr>
              <a:t> have pixel that are associated with a value (continuous) or class (discrete).</a:t>
            </a:r>
          </a:p>
        </p:txBody>
      </p:sp>
      <p:pic>
        <p:nvPicPr>
          <p:cNvPr id="3" name="Picture 2">
            <a:extLst>
              <a:ext uri="{FF2B5EF4-FFF2-40B4-BE49-F238E27FC236}">
                <a16:creationId xmlns:a16="http://schemas.microsoft.com/office/drawing/2014/main" xmlns="" id="{934FA6A1-D886-4750-B8BB-FAB17C421F8D}"/>
              </a:ext>
            </a:extLst>
          </p:cNvPr>
          <p:cNvPicPr>
            <a:picLocks noChangeAspect="1"/>
          </p:cNvPicPr>
          <p:nvPr/>
        </p:nvPicPr>
        <p:blipFill rotWithShape="1">
          <a:blip r:embed="rId2"/>
          <a:srcRect l="7971" t="12576" r="9501" b="4461"/>
          <a:stretch/>
        </p:blipFill>
        <p:spPr>
          <a:xfrm>
            <a:off x="324678" y="1525612"/>
            <a:ext cx="8342244" cy="5241371"/>
          </a:xfrm>
          <a:prstGeom prst="rect">
            <a:avLst/>
          </a:prstGeom>
        </p:spPr>
      </p:pic>
    </p:spTree>
    <p:extLst>
      <p:ext uri="{BB962C8B-B14F-4D97-AF65-F5344CB8AC3E}">
        <p14:creationId xmlns:p14="http://schemas.microsoft.com/office/powerpoint/2010/main" val="1702354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B986205-5419-40B4-BE92-16D38790B5A9}"/>
              </a:ext>
            </a:extLst>
          </p:cNvPr>
          <p:cNvPicPr>
            <a:picLocks noChangeAspect="1"/>
          </p:cNvPicPr>
          <p:nvPr/>
        </p:nvPicPr>
        <p:blipFill rotWithShape="1">
          <a:blip r:embed="rId2"/>
          <a:srcRect l="6763" t="22066" r="9178" b="15282"/>
          <a:stretch/>
        </p:blipFill>
        <p:spPr>
          <a:xfrm>
            <a:off x="212036" y="1497496"/>
            <a:ext cx="8640416" cy="4025056"/>
          </a:xfrm>
          <a:prstGeom prst="rect">
            <a:avLst/>
          </a:prstGeom>
        </p:spPr>
      </p:pic>
      <p:sp>
        <p:nvSpPr>
          <p:cNvPr id="3" name="Rectangle 2">
            <a:extLst>
              <a:ext uri="{FF2B5EF4-FFF2-40B4-BE49-F238E27FC236}">
                <a16:creationId xmlns:a16="http://schemas.microsoft.com/office/drawing/2014/main" xmlns="" id="{9D3163A1-1A88-495E-8B6C-2F0836D0E47B}"/>
              </a:ext>
            </a:extLst>
          </p:cNvPr>
          <p:cNvSpPr/>
          <p:nvPr/>
        </p:nvSpPr>
        <p:spPr>
          <a:xfrm>
            <a:off x="103738" y="90317"/>
            <a:ext cx="2800767" cy="369332"/>
          </a:xfrm>
          <a:prstGeom prst="rect">
            <a:avLst/>
          </a:prstGeom>
        </p:spPr>
        <p:txBody>
          <a:bodyPr wrap="none">
            <a:spAutoFit/>
          </a:bodyPr>
          <a:lstStyle/>
          <a:p>
            <a:pPr algn="just" defTabSz="685800"/>
            <a:r>
              <a:rPr lang="en-US" altLang="en-US" b="1" dirty="0">
                <a:solidFill>
                  <a:srgbClr val="000000"/>
                </a:solidFill>
                <a:latin typeface="Roboto"/>
              </a:rPr>
              <a:t>Raster GIS File Formats</a:t>
            </a:r>
          </a:p>
        </p:txBody>
      </p:sp>
    </p:spTree>
    <p:extLst>
      <p:ext uri="{BB962C8B-B14F-4D97-AF65-F5344CB8AC3E}">
        <p14:creationId xmlns:p14="http://schemas.microsoft.com/office/powerpoint/2010/main" val="47519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CB5BCC3-8B95-44F2-98A2-0E34F26A54AE}"/>
              </a:ext>
            </a:extLst>
          </p:cNvPr>
          <p:cNvPicPr>
            <a:picLocks noChangeAspect="1"/>
          </p:cNvPicPr>
          <p:nvPr/>
        </p:nvPicPr>
        <p:blipFill rotWithShape="1">
          <a:blip r:embed="rId2"/>
          <a:srcRect l="7408" t="13092" r="8937" b="8454"/>
          <a:stretch/>
        </p:blipFill>
        <p:spPr>
          <a:xfrm>
            <a:off x="103738" y="576470"/>
            <a:ext cx="8918713" cy="5227619"/>
          </a:xfrm>
          <a:prstGeom prst="rect">
            <a:avLst/>
          </a:prstGeom>
        </p:spPr>
      </p:pic>
      <p:sp>
        <p:nvSpPr>
          <p:cNvPr id="3" name="Rectangle 2">
            <a:extLst>
              <a:ext uri="{FF2B5EF4-FFF2-40B4-BE49-F238E27FC236}">
                <a16:creationId xmlns:a16="http://schemas.microsoft.com/office/drawing/2014/main" xmlns="" id="{4093CFC3-9CAD-4A9A-8CCA-35C3EF0A8974}"/>
              </a:ext>
            </a:extLst>
          </p:cNvPr>
          <p:cNvSpPr/>
          <p:nvPr/>
        </p:nvSpPr>
        <p:spPr>
          <a:xfrm>
            <a:off x="103738" y="90317"/>
            <a:ext cx="2800767" cy="369332"/>
          </a:xfrm>
          <a:prstGeom prst="rect">
            <a:avLst/>
          </a:prstGeom>
        </p:spPr>
        <p:txBody>
          <a:bodyPr wrap="none">
            <a:spAutoFit/>
          </a:bodyPr>
          <a:lstStyle/>
          <a:p>
            <a:pPr algn="just" defTabSz="685800"/>
            <a:r>
              <a:rPr lang="en-US" altLang="en-US" b="1" dirty="0">
                <a:solidFill>
                  <a:srgbClr val="000000"/>
                </a:solidFill>
                <a:latin typeface="Roboto"/>
              </a:rPr>
              <a:t>Raster GIS File Formats</a:t>
            </a:r>
          </a:p>
        </p:txBody>
      </p:sp>
    </p:spTree>
    <p:extLst>
      <p:ext uri="{BB962C8B-B14F-4D97-AF65-F5344CB8AC3E}">
        <p14:creationId xmlns:p14="http://schemas.microsoft.com/office/powerpoint/2010/main" val="590408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9078D8F-5BE0-4AFD-B3C0-5967292D73F1}"/>
              </a:ext>
            </a:extLst>
          </p:cNvPr>
          <p:cNvPicPr>
            <a:picLocks noChangeAspect="1"/>
          </p:cNvPicPr>
          <p:nvPr/>
        </p:nvPicPr>
        <p:blipFill rotWithShape="1">
          <a:blip r:embed="rId2"/>
          <a:srcRect l="7568" t="38213" r="9501" b="14766"/>
          <a:stretch/>
        </p:blipFill>
        <p:spPr>
          <a:xfrm>
            <a:off x="125894" y="1010477"/>
            <a:ext cx="9003217" cy="3190462"/>
          </a:xfrm>
          <a:prstGeom prst="rect">
            <a:avLst/>
          </a:prstGeom>
        </p:spPr>
      </p:pic>
    </p:spTree>
    <p:extLst>
      <p:ext uri="{BB962C8B-B14F-4D97-AF65-F5344CB8AC3E}">
        <p14:creationId xmlns:p14="http://schemas.microsoft.com/office/powerpoint/2010/main" val="3953884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9FA3DE3-C9FE-4589-A5E7-663D241E92BF}"/>
              </a:ext>
            </a:extLst>
          </p:cNvPr>
          <p:cNvSpPr>
            <a:spLocks noChangeArrowheads="1"/>
          </p:cNvSpPr>
          <p:nvPr/>
        </p:nvSpPr>
        <p:spPr bwMode="auto">
          <a:xfrm>
            <a:off x="82827" y="77589"/>
            <a:ext cx="8905462" cy="20082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b="1" dirty="0">
                <a:solidFill>
                  <a:srgbClr val="000000"/>
                </a:solidFill>
                <a:latin typeface="+mn-lt"/>
              </a:rPr>
              <a:t>Compressed Raster File Formats</a:t>
            </a:r>
          </a:p>
          <a:p>
            <a:pPr algn="just" defTabSz="685800"/>
            <a:r>
              <a:rPr lang="en-US" altLang="en-US" dirty="0">
                <a:solidFill>
                  <a:srgbClr val="000000"/>
                </a:solidFill>
                <a:latin typeface="+mn-lt"/>
              </a:rPr>
              <a:t>  </a:t>
            </a:r>
            <a:endParaRPr lang="en-US" altLang="en-US" dirty="0">
              <a:latin typeface="+mn-lt"/>
            </a:endParaRPr>
          </a:p>
          <a:p>
            <a:pPr algn="just" defTabSz="685800"/>
            <a:r>
              <a:rPr lang="en-US" altLang="en-US" dirty="0">
                <a:solidFill>
                  <a:srgbClr val="000000"/>
                </a:solidFill>
                <a:latin typeface="+mn-lt"/>
              </a:rPr>
              <a:t>Lossy GIS compression reduces file size by permanently eliminating certain information, especially redundant information (even though the user may not notice it).</a:t>
            </a:r>
          </a:p>
          <a:p>
            <a:pPr algn="just" defTabSz="685800"/>
            <a:endParaRPr lang="en-US" altLang="en-US" dirty="0">
              <a:latin typeface="+mn-lt"/>
            </a:endParaRPr>
          </a:p>
          <a:p>
            <a:pPr algn="just" defTabSz="685800"/>
            <a:r>
              <a:rPr lang="en-US" altLang="en-US" dirty="0">
                <a:solidFill>
                  <a:srgbClr val="000000"/>
                </a:solidFill>
                <a:latin typeface="+mn-lt"/>
              </a:rPr>
              <a:t>These lossy compression algorithms often result in greater reductions of file size. Here are examples of highly compressed GIS formats.</a:t>
            </a:r>
          </a:p>
        </p:txBody>
      </p:sp>
      <p:pic>
        <p:nvPicPr>
          <p:cNvPr id="3" name="Picture 2">
            <a:extLst>
              <a:ext uri="{FF2B5EF4-FFF2-40B4-BE49-F238E27FC236}">
                <a16:creationId xmlns:a16="http://schemas.microsoft.com/office/drawing/2014/main" xmlns="" id="{DDF93F93-5FEB-446C-83CB-3F935B16B383}"/>
              </a:ext>
            </a:extLst>
          </p:cNvPr>
          <p:cNvPicPr>
            <a:picLocks noChangeAspect="1"/>
          </p:cNvPicPr>
          <p:nvPr/>
        </p:nvPicPr>
        <p:blipFill rotWithShape="1">
          <a:blip r:embed="rId2"/>
          <a:srcRect l="7085" t="29839" r="9501" b="12705"/>
          <a:stretch/>
        </p:blipFill>
        <p:spPr>
          <a:xfrm>
            <a:off x="0" y="2551043"/>
            <a:ext cx="8905461" cy="3833820"/>
          </a:xfrm>
          <a:prstGeom prst="rect">
            <a:avLst/>
          </a:prstGeom>
        </p:spPr>
      </p:pic>
    </p:spTree>
    <p:extLst>
      <p:ext uri="{BB962C8B-B14F-4D97-AF65-F5344CB8AC3E}">
        <p14:creationId xmlns:p14="http://schemas.microsoft.com/office/powerpoint/2010/main" val="334058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EBC1A21-3DB4-41FB-8809-DCD65ED603BF}"/>
              </a:ext>
            </a:extLst>
          </p:cNvPr>
          <p:cNvSpPr/>
          <p:nvPr/>
        </p:nvSpPr>
        <p:spPr>
          <a:xfrm>
            <a:off x="228349" y="2873922"/>
            <a:ext cx="8842764" cy="1015663"/>
          </a:xfrm>
          <a:prstGeom prst="rect">
            <a:avLst/>
          </a:prstGeom>
        </p:spPr>
        <p:txBody>
          <a:bodyPr wrap="square">
            <a:spAutoFit/>
          </a:bodyPr>
          <a:lstStyle/>
          <a:p>
            <a:r>
              <a:rPr lang="en-US" sz="3200" b="1" i="1" dirty="0"/>
              <a:t>All models are wrong, but some are useful</a:t>
            </a:r>
            <a:r>
              <a:rPr lang="en-US" sz="3200" dirty="0"/>
              <a:t>. </a:t>
            </a:r>
          </a:p>
          <a:p>
            <a:endParaRPr lang="en-US" sz="1400" dirty="0"/>
          </a:p>
          <a:p>
            <a:pPr algn="r"/>
            <a:r>
              <a:rPr lang="en-US" dirty="0"/>
              <a:t>George Box</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ossy vs Lossless">
            <a:extLst>
              <a:ext uri="{FF2B5EF4-FFF2-40B4-BE49-F238E27FC236}">
                <a16:creationId xmlns:a16="http://schemas.microsoft.com/office/drawing/2014/main" xmlns="" id="{3A3B4611-E290-4C51-A393-8FF98E0039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9" b="49615"/>
          <a:stretch/>
        </p:blipFill>
        <p:spPr bwMode="auto">
          <a:xfrm>
            <a:off x="824803" y="4797288"/>
            <a:ext cx="2386013" cy="15703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6AA141A5-D080-4F3B-A887-6856BDAE0670}"/>
              </a:ext>
            </a:extLst>
          </p:cNvPr>
          <p:cNvSpPr/>
          <p:nvPr/>
        </p:nvSpPr>
        <p:spPr>
          <a:xfrm>
            <a:off x="86139" y="173194"/>
            <a:ext cx="8852452" cy="4524315"/>
          </a:xfrm>
          <a:prstGeom prst="rect">
            <a:avLst/>
          </a:prstGeom>
        </p:spPr>
        <p:txBody>
          <a:bodyPr wrap="square">
            <a:spAutoFit/>
          </a:bodyPr>
          <a:lstStyle/>
          <a:p>
            <a:pPr algn="just" fontAlgn="base"/>
            <a:r>
              <a:rPr lang="en-US" b="1" dirty="0">
                <a:solidFill>
                  <a:srgbClr val="000000"/>
                </a:solidFill>
                <a:latin typeface="Roboto"/>
              </a:rPr>
              <a:t>JPEG Compression Example</a:t>
            </a:r>
          </a:p>
          <a:p>
            <a:pPr algn="just" fontAlgn="base"/>
            <a:endParaRPr lang="en-US" b="1" dirty="0">
              <a:solidFill>
                <a:srgbClr val="000000"/>
              </a:solidFill>
              <a:latin typeface="Roboto"/>
            </a:endParaRPr>
          </a:p>
          <a:p>
            <a:pPr algn="just" fontAlgn="base"/>
            <a:r>
              <a:rPr lang="en-US" dirty="0">
                <a:solidFill>
                  <a:srgbClr val="000000"/>
                </a:solidFill>
                <a:latin typeface="Roboto"/>
              </a:rPr>
              <a:t>JPEG stands for Joint Photographic Experts Group, which is the group that created the standard. It has an extension of .JPG and .JPEG and is the most common image format used by digital cameras and on the World Wide Web.</a:t>
            </a:r>
          </a:p>
          <a:p>
            <a:pPr algn="just" fontAlgn="base"/>
            <a:endParaRPr lang="en-US" dirty="0">
              <a:solidFill>
                <a:srgbClr val="000000"/>
              </a:solidFill>
              <a:latin typeface="Roboto"/>
            </a:endParaRPr>
          </a:p>
          <a:p>
            <a:pPr algn="just" fontAlgn="base"/>
            <a:r>
              <a:rPr lang="en-US" dirty="0">
                <a:solidFill>
                  <a:srgbClr val="000000"/>
                </a:solidFill>
                <a:latin typeface="Roboto"/>
              </a:rPr>
              <a:t>It’s a lossy compression type for digital images. Lossy image compression reduces file size and eliminates redundant information. The user decides how much loss to introduce with a trade-off in storage size and quality.</a:t>
            </a:r>
          </a:p>
          <a:p>
            <a:pPr algn="just" fontAlgn="base"/>
            <a:endParaRPr lang="en-US" dirty="0">
              <a:solidFill>
                <a:srgbClr val="000000"/>
              </a:solidFill>
              <a:latin typeface="Roboto"/>
            </a:endParaRPr>
          </a:p>
          <a:p>
            <a:pPr algn="just" fontAlgn="base"/>
            <a:r>
              <a:rPr lang="en-US" dirty="0">
                <a:solidFill>
                  <a:srgbClr val="000000"/>
                </a:solidFill>
                <a:latin typeface="Roboto"/>
              </a:rPr>
              <a:t>For example, the compression quality is a range from 1 to 100. A lower value compresses the raster image, but also reduces the quality.</a:t>
            </a:r>
          </a:p>
          <a:p>
            <a:pPr algn="just" fontAlgn="base"/>
            <a:endParaRPr lang="en-US" dirty="0">
              <a:solidFill>
                <a:srgbClr val="000000"/>
              </a:solidFill>
              <a:latin typeface="Roboto"/>
            </a:endParaRPr>
          </a:p>
          <a:p>
            <a:pPr algn="just" fontAlgn="base"/>
            <a:r>
              <a:rPr lang="en-US" dirty="0">
                <a:solidFill>
                  <a:srgbClr val="000000"/>
                </a:solidFill>
                <a:latin typeface="Roboto"/>
              </a:rPr>
              <a:t>JPEG 2000 (</a:t>
            </a:r>
            <a:r>
              <a:rPr lang="en-US" dirty="0" err="1">
                <a:solidFill>
                  <a:srgbClr val="000000"/>
                </a:solidFill>
                <a:latin typeface="Roboto"/>
              </a:rPr>
              <a:t>JP2</a:t>
            </a:r>
            <a:r>
              <a:rPr lang="en-US" dirty="0">
                <a:solidFill>
                  <a:srgbClr val="000000"/>
                </a:solidFill>
                <a:latin typeface="Roboto"/>
              </a:rPr>
              <a:t>) is the newest version of JPEG. It slightly improves image compression performance over JPEG using two different wavelet transforms. Users can choose low to high levels of compression.</a:t>
            </a:r>
          </a:p>
        </p:txBody>
      </p:sp>
      <p:pic>
        <p:nvPicPr>
          <p:cNvPr id="4" name="Picture 2" descr="Lossy vs Lossless">
            <a:extLst>
              <a:ext uri="{FF2B5EF4-FFF2-40B4-BE49-F238E27FC236}">
                <a16:creationId xmlns:a16="http://schemas.microsoft.com/office/drawing/2014/main" xmlns="" id="{E229CA23-0AEF-4131-91B6-25373DAF4E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14"/>
          <a:stretch/>
        </p:blipFill>
        <p:spPr bwMode="auto">
          <a:xfrm>
            <a:off x="5787743" y="4825759"/>
            <a:ext cx="2386013" cy="154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52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E1E5527-AAA3-429D-A152-0C79CB0F08D1}"/>
              </a:ext>
            </a:extLst>
          </p:cNvPr>
          <p:cNvPicPr>
            <a:picLocks noChangeAspect="1"/>
          </p:cNvPicPr>
          <p:nvPr/>
        </p:nvPicPr>
        <p:blipFill rotWithShape="1">
          <a:blip r:embed="rId2"/>
          <a:srcRect l="7487" t="37568" r="9340" b="29195"/>
          <a:stretch/>
        </p:blipFill>
        <p:spPr>
          <a:xfrm>
            <a:off x="192156" y="662608"/>
            <a:ext cx="8781438" cy="2193235"/>
          </a:xfrm>
          <a:prstGeom prst="rect">
            <a:avLst/>
          </a:prstGeom>
        </p:spPr>
      </p:pic>
    </p:spTree>
    <p:extLst>
      <p:ext uri="{BB962C8B-B14F-4D97-AF65-F5344CB8AC3E}">
        <p14:creationId xmlns:p14="http://schemas.microsoft.com/office/powerpoint/2010/main" val="1426581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FA26AD9-FEEF-40D4-B329-070E9D67C824}"/>
              </a:ext>
            </a:extLst>
          </p:cNvPr>
          <p:cNvSpPr>
            <a:spLocks noChangeArrowheads="1"/>
          </p:cNvSpPr>
          <p:nvPr/>
        </p:nvSpPr>
        <p:spPr bwMode="auto">
          <a:xfrm>
            <a:off x="0" y="102795"/>
            <a:ext cx="9024730" cy="14542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b="1" dirty="0">
                <a:solidFill>
                  <a:srgbClr val="000000"/>
                </a:solidFill>
                <a:latin typeface="Roboto"/>
              </a:rPr>
              <a:t>CAD File Formats</a:t>
            </a:r>
          </a:p>
          <a:p>
            <a:pPr algn="just" defTabSz="685800"/>
            <a:r>
              <a:rPr lang="en-US" altLang="en-US" dirty="0">
                <a:solidFill>
                  <a:srgbClr val="000000"/>
                </a:solidFill>
                <a:latin typeface="Roboto"/>
              </a:rPr>
              <a:t/>
            </a:r>
            <a:br>
              <a:rPr lang="en-US" altLang="en-US" dirty="0">
                <a:solidFill>
                  <a:srgbClr val="000000"/>
                </a:solidFill>
                <a:latin typeface="Roboto"/>
              </a:rPr>
            </a:br>
            <a:r>
              <a:rPr lang="en-US" altLang="en-US" dirty="0">
                <a:solidFill>
                  <a:srgbClr val="000000"/>
                </a:solidFill>
                <a:latin typeface="Roboto"/>
              </a:rPr>
              <a:t>CAD (computer assisted drafting) often goes hand-in-hand with Geographic Information System (GIS). GIS imports design models that were likely built in Autodesk or Bentley Systems MicroStation.</a:t>
            </a:r>
            <a:endParaRPr lang="en-US" altLang="en-US" dirty="0"/>
          </a:p>
        </p:txBody>
      </p:sp>
      <p:pic>
        <p:nvPicPr>
          <p:cNvPr id="3" name="Picture 2">
            <a:extLst>
              <a:ext uri="{FF2B5EF4-FFF2-40B4-BE49-F238E27FC236}">
                <a16:creationId xmlns:a16="http://schemas.microsoft.com/office/drawing/2014/main" xmlns="" id="{7D7FB8F9-7408-4CD0-93BD-12E310BF9DA6}"/>
              </a:ext>
            </a:extLst>
          </p:cNvPr>
          <p:cNvPicPr>
            <a:picLocks noChangeAspect="1"/>
          </p:cNvPicPr>
          <p:nvPr/>
        </p:nvPicPr>
        <p:blipFill rotWithShape="1">
          <a:blip r:embed="rId2"/>
          <a:srcRect l="7005" t="25588" r="9018" b="5749"/>
          <a:stretch/>
        </p:blipFill>
        <p:spPr>
          <a:xfrm>
            <a:off x="106018" y="1795669"/>
            <a:ext cx="8918712" cy="4557694"/>
          </a:xfrm>
          <a:prstGeom prst="rect">
            <a:avLst/>
          </a:prstGeom>
        </p:spPr>
      </p:pic>
    </p:spTree>
    <p:extLst>
      <p:ext uri="{BB962C8B-B14F-4D97-AF65-F5344CB8AC3E}">
        <p14:creationId xmlns:p14="http://schemas.microsoft.com/office/powerpoint/2010/main" val="21849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FC11238-1468-4582-ACB1-E4CC7C90DA9B}"/>
              </a:ext>
            </a:extLst>
          </p:cNvPr>
          <p:cNvSpPr>
            <a:spLocks noChangeArrowheads="1"/>
          </p:cNvSpPr>
          <p:nvPr/>
        </p:nvSpPr>
        <p:spPr bwMode="auto">
          <a:xfrm>
            <a:off x="46384" y="166463"/>
            <a:ext cx="1744708" cy="346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b="1" dirty="0">
                <a:solidFill>
                  <a:srgbClr val="000000"/>
                </a:solidFill>
                <a:latin typeface="Roboto"/>
              </a:rPr>
              <a:t>LiDAR File Formats</a:t>
            </a:r>
          </a:p>
          <a:p>
            <a:pPr defTabSz="685800"/>
            <a:r>
              <a:rPr lang="en-US" altLang="en-US" sz="450" dirty="0"/>
              <a:t>  </a:t>
            </a:r>
            <a:endParaRPr lang="en-US" altLang="en-US" sz="1350" dirty="0"/>
          </a:p>
        </p:txBody>
      </p:sp>
      <p:pic>
        <p:nvPicPr>
          <p:cNvPr id="3" name="Picture 2">
            <a:extLst>
              <a:ext uri="{FF2B5EF4-FFF2-40B4-BE49-F238E27FC236}">
                <a16:creationId xmlns:a16="http://schemas.microsoft.com/office/drawing/2014/main" xmlns="" id="{3CE3F282-C0FF-4477-9DC9-468A6B7C1C5C}"/>
              </a:ext>
            </a:extLst>
          </p:cNvPr>
          <p:cNvPicPr>
            <a:picLocks noChangeAspect="1"/>
          </p:cNvPicPr>
          <p:nvPr/>
        </p:nvPicPr>
        <p:blipFill rotWithShape="1">
          <a:blip r:embed="rId2"/>
          <a:srcRect l="8454" t="28937" r="7408" b="13349"/>
          <a:stretch/>
        </p:blipFill>
        <p:spPr>
          <a:xfrm>
            <a:off x="24983" y="410817"/>
            <a:ext cx="9072633" cy="3889513"/>
          </a:xfrm>
          <a:prstGeom prst="rect">
            <a:avLst/>
          </a:prstGeom>
        </p:spPr>
      </p:pic>
      <p:pic>
        <p:nvPicPr>
          <p:cNvPr id="5" name="Picture 4">
            <a:extLst>
              <a:ext uri="{FF2B5EF4-FFF2-40B4-BE49-F238E27FC236}">
                <a16:creationId xmlns:a16="http://schemas.microsoft.com/office/drawing/2014/main" xmlns="" id="{1DD0FCFE-6AE6-46F9-964E-FB66EBD89BB2}"/>
              </a:ext>
            </a:extLst>
          </p:cNvPr>
          <p:cNvPicPr>
            <a:picLocks noChangeAspect="1"/>
          </p:cNvPicPr>
          <p:nvPr/>
        </p:nvPicPr>
        <p:blipFill rotWithShape="1">
          <a:blip r:embed="rId3"/>
          <a:srcRect l="8696" t="40789" r="8374" b="24686"/>
          <a:stretch/>
        </p:blipFill>
        <p:spPr>
          <a:xfrm>
            <a:off x="46384" y="4273825"/>
            <a:ext cx="8965096" cy="2332666"/>
          </a:xfrm>
          <a:prstGeom prst="rect">
            <a:avLst/>
          </a:prstGeom>
        </p:spPr>
      </p:pic>
    </p:spTree>
    <p:extLst>
      <p:ext uri="{BB962C8B-B14F-4D97-AF65-F5344CB8AC3E}">
        <p14:creationId xmlns:p14="http://schemas.microsoft.com/office/powerpoint/2010/main" val="2415578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9334C18-1F59-4C63-8E67-D23F17A75CE2}"/>
              </a:ext>
            </a:extLst>
          </p:cNvPr>
          <p:cNvSpPr/>
          <p:nvPr/>
        </p:nvSpPr>
        <p:spPr>
          <a:xfrm>
            <a:off x="0" y="205317"/>
            <a:ext cx="8917033" cy="1200329"/>
          </a:xfrm>
          <a:prstGeom prst="rect">
            <a:avLst/>
          </a:prstGeom>
        </p:spPr>
        <p:txBody>
          <a:bodyPr wrap="square">
            <a:spAutoFit/>
          </a:bodyPr>
          <a:lstStyle/>
          <a:p>
            <a:pPr algn="just" fontAlgn="base"/>
            <a:r>
              <a:rPr lang="en-US" b="1" dirty="0">
                <a:solidFill>
                  <a:srgbClr val="000000"/>
                </a:solidFill>
                <a:latin typeface="Roboto"/>
              </a:rPr>
              <a:t>Multitemporal File Formats</a:t>
            </a:r>
          </a:p>
          <a:p>
            <a:pPr algn="just" fontAlgn="base"/>
            <a:endParaRPr lang="en-US" b="1" dirty="0">
              <a:solidFill>
                <a:srgbClr val="000000"/>
              </a:solidFill>
              <a:latin typeface="Roboto"/>
            </a:endParaRPr>
          </a:p>
          <a:p>
            <a:pPr algn="just" fontAlgn="base"/>
            <a:r>
              <a:rPr lang="en-US" dirty="0">
                <a:solidFill>
                  <a:srgbClr val="000000"/>
                </a:solidFill>
                <a:latin typeface="Roboto"/>
              </a:rPr>
              <a:t>Temporal data has a time component attached to it. A lot of weather data uses temporal GIS data formats because how important time is related to weather.</a:t>
            </a:r>
          </a:p>
        </p:txBody>
      </p:sp>
      <p:pic>
        <p:nvPicPr>
          <p:cNvPr id="3" name="Picture 2">
            <a:extLst>
              <a:ext uri="{FF2B5EF4-FFF2-40B4-BE49-F238E27FC236}">
                <a16:creationId xmlns:a16="http://schemas.microsoft.com/office/drawing/2014/main" xmlns="" id="{E79EB730-B421-469F-8EEB-F50FCA0ED0FF}"/>
              </a:ext>
            </a:extLst>
          </p:cNvPr>
          <p:cNvPicPr>
            <a:picLocks noChangeAspect="1"/>
          </p:cNvPicPr>
          <p:nvPr/>
        </p:nvPicPr>
        <p:blipFill rotWithShape="1">
          <a:blip r:embed="rId2"/>
          <a:srcRect l="8120" t="11934" r="7822" b="4589"/>
          <a:stretch/>
        </p:blipFill>
        <p:spPr>
          <a:xfrm>
            <a:off x="251790" y="1421273"/>
            <a:ext cx="8428383" cy="5231410"/>
          </a:xfrm>
          <a:prstGeom prst="rect">
            <a:avLst/>
          </a:prstGeom>
        </p:spPr>
      </p:pic>
    </p:spTree>
    <p:extLst>
      <p:ext uri="{BB962C8B-B14F-4D97-AF65-F5344CB8AC3E}">
        <p14:creationId xmlns:p14="http://schemas.microsoft.com/office/powerpoint/2010/main" val="113330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49931EB-14C1-4A0D-A966-F09D1AA0C854}"/>
              </a:ext>
            </a:extLst>
          </p:cNvPr>
          <p:cNvPicPr>
            <a:picLocks noChangeAspect="1"/>
          </p:cNvPicPr>
          <p:nvPr/>
        </p:nvPicPr>
        <p:blipFill rotWithShape="1">
          <a:blip r:embed="rId2"/>
          <a:srcRect l="8293" t="17729" r="8294" b="47359"/>
          <a:stretch/>
        </p:blipFill>
        <p:spPr>
          <a:xfrm>
            <a:off x="198782" y="1119808"/>
            <a:ext cx="8827753" cy="2309192"/>
          </a:xfrm>
          <a:prstGeom prst="rect">
            <a:avLst/>
          </a:prstGeom>
        </p:spPr>
      </p:pic>
    </p:spTree>
    <p:extLst>
      <p:ext uri="{BB962C8B-B14F-4D97-AF65-F5344CB8AC3E}">
        <p14:creationId xmlns:p14="http://schemas.microsoft.com/office/powerpoint/2010/main" val="2537380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aad 0101">
            <a:extLst>
              <a:ext uri="{FF2B5EF4-FFF2-40B4-BE49-F238E27FC236}">
                <a16:creationId xmlns:a16="http://schemas.microsoft.com/office/drawing/2014/main" xmlns="" id="{7C14D8AA-02D6-45EC-995D-E3DDC8C30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789" y="1538236"/>
            <a:ext cx="6965156" cy="50934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3BF0671F-E8C2-49E7-A4F7-593373E7D2EC}"/>
              </a:ext>
            </a:extLst>
          </p:cNvPr>
          <p:cNvSpPr/>
          <p:nvPr/>
        </p:nvSpPr>
        <p:spPr>
          <a:xfrm>
            <a:off x="178905" y="129463"/>
            <a:ext cx="8660295" cy="1477328"/>
          </a:xfrm>
          <a:prstGeom prst="rect">
            <a:avLst/>
          </a:prstGeom>
        </p:spPr>
        <p:txBody>
          <a:bodyPr wrap="square">
            <a:spAutoFit/>
          </a:bodyPr>
          <a:lstStyle/>
          <a:p>
            <a:pPr algn="just"/>
            <a:r>
              <a:rPr lang="en-US" u="sng" dirty="0">
                <a:solidFill>
                  <a:srgbClr val="E9711C"/>
                </a:solidFill>
                <a:hlinkClick r:id="rId3" tooltip="Learn more about Geospatial Data from ScienceDirect's AI-generated Topic Pages"/>
              </a:rPr>
              <a:t>Geospatial data</a:t>
            </a:r>
            <a:r>
              <a:rPr lang="en-US" dirty="0">
                <a:solidFill>
                  <a:srgbClr val="2E2E2E"/>
                </a:solidFill>
              </a:rPr>
              <a:t> is data about objects, events, or phenomena that have a location on the surface of the earth, including location information (usually coordinates on the earth), attribute information (the characteristics of the object, event, or phenomena concerned), and often also temporal information (the time or life span at which the location and attributes exist). </a:t>
            </a:r>
            <a:endParaRPr lang="en-US" dirty="0"/>
          </a:p>
        </p:txBody>
      </p:sp>
    </p:spTree>
    <p:extLst>
      <p:ext uri="{BB962C8B-B14F-4D97-AF65-F5344CB8AC3E}">
        <p14:creationId xmlns:p14="http://schemas.microsoft.com/office/powerpoint/2010/main" val="299781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2140" t="17508" r="5742" b="5980"/>
          <a:stretch/>
        </p:blipFill>
        <p:spPr>
          <a:xfrm>
            <a:off x="288943" y="1676400"/>
            <a:ext cx="8330123" cy="4256116"/>
          </a:xfrm>
          <a:prstGeom prst="rect">
            <a:avLst/>
          </a:prstGeom>
        </p:spPr>
      </p:pic>
    </p:spTree>
    <p:extLst>
      <p:ext uri="{BB962C8B-B14F-4D97-AF65-F5344CB8AC3E}">
        <p14:creationId xmlns:p14="http://schemas.microsoft.com/office/powerpoint/2010/main" val="3561710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odata Types">
            <a:extLst>
              <a:ext uri="{FF2B5EF4-FFF2-40B4-BE49-F238E27FC236}">
                <a16:creationId xmlns:a16="http://schemas.microsoft.com/office/drawing/2014/main" xmlns="" id="{7D7ABE47-BABD-4491-814A-D37AF6A7F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911" y="722243"/>
            <a:ext cx="5959628" cy="5426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09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n relacionada">
            <a:extLst>
              <a:ext uri="{FF2B5EF4-FFF2-40B4-BE49-F238E27FC236}">
                <a16:creationId xmlns:a16="http://schemas.microsoft.com/office/drawing/2014/main" xmlns="" id="{40B56A59-B6C9-4872-BADD-4BF23F301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802" y="937383"/>
            <a:ext cx="4907841" cy="541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22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546AE3B-6439-4773-8FB3-86530D1AF0B7}"/>
              </a:ext>
            </a:extLst>
          </p:cNvPr>
          <p:cNvSpPr>
            <a:spLocks noChangeArrowheads="1"/>
          </p:cNvSpPr>
          <p:nvPr/>
        </p:nvSpPr>
        <p:spPr bwMode="auto">
          <a:xfrm>
            <a:off x="128524" y="350120"/>
            <a:ext cx="8626384"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600" b="1" dirty="0">
                <a:solidFill>
                  <a:srgbClr val="000000"/>
                </a:solidFill>
                <a:latin typeface="Roboto"/>
              </a:rPr>
              <a:t>CONTINUOUS </a:t>
            </a:r>
            <a:r>
              <a:rPr lang="en-US" altLang="en-US" sz="1600" b="1" dirty="0" err="1">
                <a:solidFill>
                  <a:srgbClr val="000000"/>
                </a:solidFill>
                <a:latin typeface="Roboto"/>
              </a:rPr>
              <a:t>RASTERS</a:t>
            </a:r>
            <a:r>
              <a:rPr lang="en-US" altLang="en-US" sz="1600" b="1" dirty="0">
                <a:solidFill>
                  <a:srgbClr val="000000"/>
                </a:solidFill>
                <a:latin typeface="Roboto"/>
              </a:rPr>
              <a:t> have gradual change</a:t>
            </a:r>
          </a:p>
          <a:p>
            <a:pPr algn="just" defTabSz="685800"/>
            <a:r>
              <a:rPr lang="en-US" altLang="en-US" sz="1600" b="1" dirty="0">
                <a:solidFill>
                  <a:srgbClr val="000000"/>
                </a:solidFill>
                <a:latin typeface="inherit"/>
              </a:rPr>
              <a:t>Continuous </a:t>
            </a:r>
            <a:r>
              <a:rPr lang="en-US" altLang="en-US" sz="1600" b="1" dirty="0" err="1">
                <a:solidFill>
                  <a:srgbClr val="000000"/>
                </a:solidFill>
                <a:latin typeface="inherit"/>
              </a:rPr>
              <a:t>rasters</a:t>
            </a:r>
            <a:r>
              <a:rPr lang="en-US" altLang="en-US" sz="1600" dirty="0">
                <a:solidFill>
                  <a:srgbClr val="000000"/>
                </a:solidFill>
                <a:latin typeface="Roboto"/>
              </a:rPr>
              <a:t> (non-discrete) are grid cells with gradual changing data such as elevation, temperature or an aerial photograph. A continuous raster surface can be derived from a </a:t>
            </a:r>
            <a:r>
              <a:rPr lang="en-US" altLang="en-US" sz="1600" b="1" dirty="0">
                <a:solidFill>
                  <a:srgbClr val="000000"/>
                </a:solidFill>
                <a:latin typeface="inherit"/>
              </a:rPr>
              <a:t>fixed registration point</a:t>
            </a:r>
            <a:r>
              <a:rPr lang="en-US" altLang="en-US" sz="1600" dirty="0">
                <a:solidFill>
                  <a:srgbClr val="000000"/>
                </a:solidFill>
                <a:latin typeface="Roboto"/>
              </a:rPr>
              <a:t>. For example, digital elevation models use sea level as a registration point. Each cell represents a value above or below sea level.</a:t>
            </a:r>
          </a:p>
          <a:p>
            <a:pPr algn="just" defTabSz="685800"/>
            <a:endParaRPr lang="en-US" altLang="en-US" sz="1600" dirty="0">
              <a:solidFill>
                <a:srgbClr val="000000"/>
              </a:solidFill>
              <a:latin typeface="Roboto"/>
            </a:endParaRPr>
          </a:p>
          <a:p>
            <a:pPr defTabSz="685800"/>
            <a:r>
              <a:rPr lang="en-US" altLang="en-US" sz="1600" b="1" dirty="0">
                <a:solidFill>
                  <a:srgbClr val="000000"/>
                </a:solidFill>
                <a:latin typeface="Roboto"/>
              </a:rPr>
              <a:t>DISCRETE </a:t>
            </a:r>
            <a:r>
              <a:rPr lang="en-US" altLang="en-US" sz="1600" b="1" dirty="0" err="1">
                <a:solidFill>
                  <a:srgbClr val="000000"/>
                </a:solidFill>
                <a:latin typeface="Roboto"/>
              </a:rPr>
              <a:t>RASTERS</a:t>
            </a:r>
            <a:r>
              <a:rPr lang="en-US" altLang="en-US" sz="1600" b="1" dirty="0">
                <a:solidFill>
                  <a:srgbClr val="000000"/>
                </a:solidFill>
                <a:latin typeface="Roboto"/>
              </a:rPr>
              <a:t> have distinct values</a:t>
            </a:r>
          </a:p>
          <a:p>
            <a:pPr defTabSz="685800"/>
            <a:r>
              <a:rPr lang="en-US" altLang="en-US" sz="1600" b="1" dirty="0">
                <a:solidFill>
                  <a:srgbClr val="000000"/>
                </a:solidFill>
                <a:latin typeface="inherit"/>
              </a:rPr>
              <a:t>Discrete </a:t>
            </a:r>
            <a:r>
              <a:rPr lang="en-US" altLang="en-US" sz="1600" b="1" dirty="0" err="1">
                <a:solidFill>
                  <a:srgbClr val="000000"/>
                </a:solidFill>
                <a:latin typeface="inherit"/>
              </a:rPr>
              <a:t>rasters</a:t>
            </a:r>
            <a:r>
              <a:rPr lang="en-US" altLang="en-US" sz="1600" dirty="0">
                <a:solidFill>
                  <a:srgbClr val="000000"/>
                </a:solidFill>
                <a:latin typeface="Roboto"/>
              </a:rPr>
              <a:t> have distinct themes or categories. For example, one grid cell represents a land cover class or a soil type.</a:t>
            </a:r>
            <a:endParaRPr lang="en-US" altLang="en-US" sz="1600" dirty="0"/>
          </a:p>
          <a:p>
            <a:pPr defTabSz="685800"/>
            <a:r>
              <a:rPr lang="en-US" altLang="en-US" sz="1600" dirty="0">
                <a:solidFill>
                  <a:srgbClr val="000000"/>
                </a:solidFill>
                <a:latin typeface="Roboto"/>
              </a:rPr>
              <a:t>In a discrete raster </a:t>
            </a:r>
            <a:r>
              <a:rPr lang="en-US" altLang="en-US" sz="1600" b="1" dirty="0">
                <a:solidFill>
                  <a:srgbClr val="569ABF"/>
                </a:solidFill>
                <a:latin typeface="inherit"/>
                <a:hlinkClick r:id="rId2"/>
              </a:rPr>
              <a:t>land cover/use map</a:t>
            </a:r>
            <a:r>
              <a:rPr lang="en-US" altLang="en-US" sz="1600" dirty="0">
                <a:solidFill>
                  <a:srgbClr val="000000"/>
                </a:solidFill>
                <a:latin typeface="Roboto"/>
              </a:rPr>
              <a:t>, you can distinguish each thematic class. Each class can be discretely defined where it begins and ends. In other words, each land cover cell is definable and it fills the entire area of the cell.</a:t>
            </a:r>
            <a:endParaRPr lang="en-US" altLang="en-US" sz="1600" dirty="0"/>
          </a:p>
          <a:p>
            <a:pPr defTabSz="685800"/>
            <a:r>
              <a:rPr lang="en-US" altLang="en-US" sz="1600" dirty="0">
                <a:solidFill>
                  <a:srgbClr val="000000"/>
                </a:solidFill>
                <a:latin typeface="Roboto"/>
              </a:rPr>
              <a:t>Discrete data usually consists of integers to represent classes.</a:t>
            </a:r>
            <a:endParaRPr lang="en-US" altLang="en-US" sz="1600" dirty="0"/>
          </a:p>
          <a:p>
            <a:pPr algn="just" defTabSz="685800"/>
            <a:endParaRPr lang="en-US" altLang="en-US" sz="1600" dirty="0"/>
          </a:p>
          <a:p>
            <a:pPr defTabSz="685800"/>
            <a:r>
              <a:rPr lang="en-US" altLang="en-US" sz="1600" dirty="0">
                <a:solidFill>
                  <a:srgbClr val="000000"/>
                </a:solidFill>
                <a:latin typeface="Roboto"/>
              </a:rPr>
              <a:t>                                                                                       </a:t>
            </a:r>
          </a:p>
        </p:txBody>
      </p:sp>
      <p:pic>
        <p:nvPicPr>
          <p:cNvPr id="11266" name="Picture 2" descr="Continuous raster">
            <a:extLst>
              <a:ext uri="{FF2B5EF4-FFF2-40B4-BE49-F238E27FC236}">
                <a16:creationId xmlns:a16="http://schemas.microsoft.com/office/drawing/2014/main" xmlns="" id="{45F949CE-2EB9-4624-AA30-5ED74DDA7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24" y="4043439"/>
            <a:ext cx="4578885" cy="14544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screte raster">
            <a:extLst>
              <a:ext uri="{FF2B5EF4-FFF2-40B4-BE49-F238E27FC236}">
                <a16:creationId xmlns:a16="http://schemas.microsoft.com/office/drawing/2014/main" xmlns="" id="{8CE68D06-D175-4A06-9D24-540936958D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11" y="4582990"/>
            <a:ext cx="4805027" cy="1592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56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B98F6E9-BFCA-41AB-B8FA-F053CCDFAD03}"/>
              </a:ext>
            </a:extLst>
          </p:cNvPr>
          <p:cNvSpPr>
            <a:spLocks noChangeArrowheads="1"/>
          </p:cNvSpPr>
          <p:nvPr/>
        </p:nvSpPr>
        <p:spPr bwMode="auto">
          <a:xfrm>
            <a:off x="223890" y="206836"/>
            <a:ext cx="8575553"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sz="1600" b="1" dirty="0">
                <a:solidFill>
                  <a:srgbClr val="000000"/>
                </a:solidFill>
                <a:latin typeface="Roboto"/>
              </a:rPr>
              <a:t>POINTS are </a:t>
            </a:r>
            <a:r>
              <a:rPr lang="en-US" altLang="en-US" sz="1600" b="1" dirty="0" err="1">
                <a:solidFill>
                  <a:srgbClr val="000000"/>
                </a:solidFill>
                <a:latin typeface="Roboto"/>
              </a:rPr>
              <a:t>XY</a:t>
            </a:r>
            <a:r>
              <a:rPr lang="en-US" altLang="en-US" sz="1600" b="1" dirty="0">
                <a:solidFill>
                  <a:srgbClr val="000000"/>
                </a:solidFill>
                <a:latin typeface="Roboto"/>
              </a:rPr>
              <a:t> coordinates</a:t>
            </a:r>
          </a:p>
          <a:p>
            <a:pPr algn="just" defTabSz="685800"/>
            <a:r>
              <a:rPr lang="en-US" altLang="en-US" sz="1600" b="1" dirty="0">
                <a:solidFill>
                  <a:srgbClr val="000000"/>
                </a:solidFill>
                <a:latin typeface="inherit"/>
              </a:rPr>
              <a:t>Vector points</a:t>
            </a:r>
            <a:r>
              <a:rPr lang="en-US" altLang="en-US" sz="1600" dirty="0">
                <a:solidFill>
                  <a:srgbClr val="000000"/>
                </a:solidFill>
                <a:latin typeface="Roboto"/>
              </a:rPr>
              <a:t> are simply </a:t>
            </a:r>
            <a:r>
              <a:rPr lang="en-US" altLang="en-US" sz="1600" dirty="0" err="1">
                <a:solidFill>
                  <a:srgbClr val="000000"/>
                </a:solidFill>
                <a:latin typeface="Roboto"/>
              </a:rPr>
              <a:t>XY</a:t>
            </a:r>
            <a:r>
              <a:rPr lang="en-US" altLang="en-US" sz="1600" dirty="0">
                <a:solidFill>
                  <a:srgbClr val="000000"/>
                </a:solidFill>
                <a:latin typeface="Roboto"/>
              </a:rPr>
              <a:t> coordinates. Generally, they are a latitude and longitude with a </a:t>
            </a:r>
            <a:r>
              <a:rPr lang="en-US" altLang="en-US" sz="1600" b="1" dirty="0">
                <a:solidFill>
                  <a:srgbClr val="569ABF"/>
                </a:solidFill>
                <a:latin typeface="inherit"/>
                <a:hlinkClick r:id="rId2"/>
              </a:rPr>
              <a:t>spatial reference frame</a:t>
            </a:r>
            <a:r>
              <a:rPr lang="en-US" altLang="en-US" sz="1600" dirty="0">
                <a:solidFill>
                  <a:srgbClr val="000000"/>
                </a:solidFill>
                <a:latin typeface="Roboto"/>
              </a:rPr>
              <a:t>. When features are too small to be represented as polygons, points are used. For example, you can’t see city boundary lines at a global scale.    </a:t>
            </a:r>
          </a:p>
          <a:p>
            <a:pPr algn="just" defTabSz="685800"/>
            <a:endParaRPr lang="en-US" altLang="en-US" sz="1600" dirty="0">
              <a:solidFill>
                <a:srgbClr val="000000"/>
              </a:solidFill>
              <a:latin typeface="Roboto"/>
            </a:endParaRPr>
          </a:p>
          <a:p>
            <a:pPr algn="just" defTabSz="685800"/>
            <a:r>
              <a:rPr lang="en-US" altLang="en-US" sz="1600" b="1" dirty="0">
                <a:solidFill>
                  <a:srgbClr val="000000"/>
                </a:solidFill>
                <a:latin typeface="Roboto"/>
              </a:rPr>
              <a:t>LINES connect vertices</a:t>
            </a:r>
          </a:p>
          <a:p>
            <a:pPr algn="just" defTabSz="685800"/>
            <a:r>
              <a:rPr lang="en-US" altLang="en-US" sz="1600" dirty="0">
                <a:solidFill>
                  <a:srgbClr val="000000"/>
                </a:solidFill>
                <a:latin typeface="Roboto"/>
              </a:rPr>
              <a:t>Vector lines connect each vertex with paths. Basically, you’re connecting the dots in a set order and it becomes a </a:t>
            </a:r>
            <a:r>
              <a:rPr lang="en-US" altLang="en-US" sz="1600" b="1" dirty="0">
                <a:solidFill>
                  <a:srgbClr val="000000"/>
                </a:solidFill>
                <a:latin typeface="inherit"/>
              </a:rPr>
              <a:t>vector line</a:t>
            </a:r>
            <a:r>
              <a:rPr lang="en-US" altLang="en-US" sz="1600" dirty="0">
                <a:solidFill>
                  <a:srgbClr val="000000"/>
                </a:solidFill>
                <a:latin typeface="Roboto"/>
              </a:rPr>
              <a:t> with each dot representing a vertex.</a:t>
            </a:r>
            <a:endParaRPr lang="en-US" altLang="en-US" sz="1600" dirty="0"/>
          </a:p>
          <a:p>
            <a:pPr algn="just" defTabSz="685800"/>
            <a:r>
              <a:rPr lang="en-US" altLang="en-US" sz="1600" dirty="0">
                <a:solidFill>
                  <a:srgbClr val="000000"/>
                </a:solidFill>
                <a:latin typeface="Roboto"/>
              </a:rPr>
              <a:t>Lines usually represent features that are linear in nature. For example, maps show rivers, roads and pipelines as vector lines.</a:t>
            </a:r>
          </a:p>
          <a:p>
            <a:pPr algn="just" defTabSz="685800"/>
            <a:endParaRPr lang="en-US" altLang="en-US" sz="1600" dirty="0">
              <a:solidFill>
                <a:srgbClr val="000000"/>
              </a:solidFill>
              <a:latin typeface="Roboto"/>
            </a:endParaRPr>
          </a:p>
          <a:p>
            <a:pPr algn="just" defTabSz="685800"/>
            <a:r>
              <a:rPr lang="en-US" altLang="en-US" sz="1600" b="1" dirty="0">
                <a:solidFill>
                  <a:srgbClr val="000000"/>
                </a:solidFill>
                <a:latin typeface="Roboto"/>
              </a:rPr>
              <a:t>POLYGONS connect vertices and closes the path</a:t>
            </a:r>
          </a:p>
          <a:p>
            <a:pPr algn="just" defTabSz="685800"/>
            <a:r>
              <a:rPr lang="en-US" altLang="en-US" sz="1600" dirty="0">
                <a:solidFill>
                  <a:srgbClr val="000000"/>
                </a:solidFill>
                <a:latin typeface="Roboto"/>
              </a:rPr>
              <a:t>When you join a set of vertices in a particular order and close it, this is now a </a:t>
            </a:r>
            <a:r>
              <a:rPr lang="en-US" altLang="en-US" sz="1600" b="1" dirty="0">
                <a:solidFill>
                  <a:srgbClr val="000000"/>
                </a:solidFill>
                <a:latin typeface="inherit"/>
              </a:rPr>
              <a:t>vector polygon</a:t>
            </a:r>
            <a:r>
              <a:rPr lang="en-US" altLang="en-US" sz="1600" dirty="0">
                <a:solidFill>
                  <a:srgbClr val="000000"/>
                </a:solidFill>
                <a:latin typeface="Roboto"/>
              </a:rPr>
              <a:t> feature. In order to create a polygon, the first and last coordinate pair are the same.</a:t>
            </a:r>
            <a:endParaRPr lang="en-US" altLang="en-US" sz="1600" dirty="0"/>
          </a:p>
          <a:p>
            <a:pPr algn="just" defTabSz="685800"/>
            <a:r>
              <a:rPr lang="en-US" altLang="en-US" sz="1600" dirty="0">
                <a:solidFill>
                  <a:srgbClr val="000000"/>
                </a:solidFill>
                <a:latin typeface="Roboto"/>
              </a:rPr>
              <a:t>Cartographers use polygons to show boundaries and they all have an area. For example, a building footprint has a square footage and agricultural fields have acreage.</a:t>
            </a:r>
            <a:endParaRPr lang="en-US" altLang="en-US" sz="1600" dirty="0"/>
          </a:p>
          <a:p>
            <a:pPr algn="just" defTabSz="685800"/>
            <a:r>
              <a:rPr lang="en-US" altLang="en-US" sz="1600" dirty="0">
                <a:solidFill>
                  <a:srgbClr val="000000"/>
                </a:solidFill>
                <a:latin typeface="Roboto"/>
              </a:rPr>
              <a:t>                                </a:t>
            </a:r>
          </a:p>
        </p:txBody>
      </p:sp>
      <p:pic>
        <p:nvPicPr>
          <p:cNvPr id="13314" name="Picture 2" descr="Point Vector Data Type">
            <a:extLst>
              <a:ext uri="{FF2B5EF4-FFF2-40B4-BE49-F238E27FC236}">
                <a16:creationId xmlns:a16="http://schemas.microsoft.com/office/drawing/2014/main" xmlns="" id="{3F618C39-4D81-4646-B396-A04D2786E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04" y="4988840"/>
            <a:ext cx="2143125" cy="14644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Vector Data Type Line">
            <a:extLst>
              <a:ext uri="{FF2B5EF4-FFF2-40B4-BE49-F238E27FC236}">
                <a16:creationId xmlns:a16="http://schemas.microsoft.com/office/drawing/2014/main" xmlns="" id="{7DDFEA9D-08EB-43EC-8740-CC9BF82C8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915" y="4912620"/>
            <a:ext cx="2143125" cy="1464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Vector Data Type Polygon">
            <a:extLst>
              <a:ext uri="{FF2B5EF4-FFF2-40B4-BE49-F238E27FC236}">
                <a16:creationId xmlns:a16="http://schemas.microsoft.com/office/drawing/2014/main" xmlns="" id="{96DC2BD4-0C8C-41FE-AFC7-80A0874D3B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2787" y="4808304"/>
            <a:ext cx="2143125" cy="146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047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A174C57-20CC-4597-A128-39B9EE25B93F}"/>
              </a:ext>
            </a:extLst>
          </p:cNvPr>
          <p:cNvSpPr>
            <a:spLocks noChangeArrowheads="1"/>
          </p:cNvSpPr>
          <p:nvPr/>
        </p:nvSpPr>
        <p:spPr bwMode="auto">
          <a:xfrm>
            <a:off x="101295" y="170423"/>
            <a:ext cx="8678269" cy="1661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r>
              <a:rPr lang="en-US" altLang="en-US" b="1" dirty="0">
                <a:solidFill>
                  <a:srgbClr val="000000"/>
                </a:solidFill>
                <a:latin typeface="Roboto"/>
              </a:rPr>
              <a:t>Vector GIS File Formats:</a:t>
            </a:r>
          </a:p>
          <a:p>
            <a:pPr algn="just" defTabSz="685800"/>
            <a:r>
              <a:rPr lang="en-US" altLang="en-US" b="1" dirty="0">
                <a:solidFill>
                  <a:srgbClr val="569ABF"/>
                </a:solidFill>
                <a:latin typeface="inherit"/>
                <a:hlinkClick r:id="rId2"/>
              </a:rPr>
              <a:t>  </a:t>
            </a:r>
            <a:r>
              <a:rPr lang="en-US" altLang="en-US" b="1" dirty="0">
                <a:solidFill>
                  <a:srgbClr val="569ABF"/>
                </a:solidFill>
                <a:latin typeface="inherit"/>
              </a:rPr>
              <a:t>                                                              </a:t>
            </a:r>
            <a:endParaRPr lang="en-US" altLang="en-US" dirty="0"/>
          </a:p>
          <a:p>
            <a:pPr algn="just" defTabSz="685800"/>
            <a:r>
              <a:rPr lang="en-US" altLang="en-US" dirty="0">
                <a:solidFill>
                  <a:srgbClr val="000000"/>
                </a:solidFill>
                <a:latin typeface="Roboto"/>
              </a:rPr>
              <a:t>Vector graphics are comprised of vertices and paths.</a:t>
            </a:r>
          </a:p>
          <a:p>
            <a:pPr algn="just" defTabSz="685800"/>
            <a:endParaRPr lang="en-US" altLang="en-US" dirty="0"/>
          </a:p>
          <a:p>
            <a:pPr algn="just" defTabSz="685800"/>
            <a:r>
              <a:rPr lang="en-US" altLang="en-US" dirty="0">
                <a:solidFill>
                  <a:srgbClr val="000000"/>
                </a:solidFill>
                <a:latin typeface="Roboto"/>
              </a:rPr>
              <a:t>The three basic symbol types for vector data are points, lines and polygons (areas). These GIS file formats house vector data.</a:t>
            </a:r>
            <a:endParaRPr lang="en-US" altLang="en-US" b="1" dirty="0">
              <a:solidFill>
                <a:srgbClr val="569ABF"/>
              </a:solidFill>
              <a:latin typeface="inherit"/>
            </a:endParaRPr>
          </a:p>
        </p:txBody>
      </p:sp>
      <p:pic>
        <p:nvPicPr>
          <p:cNvPr id="5" name="Picture 4">
            <a:extLst>
              <a:ext uri="{FF2B5EF4-FFF2-40B4-BE49-F238E27FC236}">
                <a16:creationId xmlns:a16="http://schemas.microsoft.com/office/drawing/2014/main" xmlns="" id="{430A9931-6CB7-417D-98AD-96A923E23296}"/>
              </a:ext>
            </a:extLst>
          </p:cNvPr>
          <p:cNvPicPr>
            <a:picLocks noChangeAspect="1"/>
          </p:cNvPicPr>
          <p:nvPr/>
        </p:nvPicPr>
        <p:blipFill rotWithShape="1">
          <a:blip r:embed="rId3"/>
          <a:srcRect l="7837" t="12095" r="9722" b="12476"/>
          <a:stretch/>
        </p:blipFill>
        <p:spPr>
          <a:xfrm>
            <a:off x="164939" y="1997788"/>
            <a:ext cx="8289948" cy="4740534"/>
          </a:xfrm>
          <a:prstGeom prst="rect">
            <a:avLst/>
          </a:prstGeom>
        </p:spPr>
      </p:pic>
    </p:spTree>
    <p:extLst>
      <p:ext uri="{BB962C8B-B14F-4D97-AF65-F5344CB8AC3E}">
        <p14:creationId xmlns:p14="http://schemas.microsoft.com/office/powerpoint/2010/main" val="3837896122"/>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6488</TotalTime>
  <Words>420</Words>
  <Application>Microsoft Office PowerPoint</Application>
  <PresentationFormat>Presentación en pantalla (4:3)</PresentationFormat>
  <Paragraphs>76</Paragraphs>
  <Slides>25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Calibri Light</vt:lpstr>
      <vt:lpstr>inherit</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Edier</dc:creator>
  <cp:lastModifiedBy>Edier Aristizabal</cp:lastModifiedBy>
  <cp:revision>183</cp:revision>
  <dcterms:created xsi:type="dcterms:W3CDTF">2016-11-04T16:42:57Z</dcterms:created>
  <dcterms:modified xsi:type="dcterms:W3CDTF">2019-09-24T20:49:13Z</dcterms:modified>
</cp:coreProperties>
</file>